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294" r:id="rId3"/>
    <p:sldId id="491" r:id="rId4"/>
    <p:sldId id="506" r:id="rId5"/>
    <p:sldId id="507" r:id="rId6"/>
    <p:sldId id="508" r:id="rId7"/>
    <p:sldId id="493" r:id="rId8"/>
    <p:sldId id="495" r:id="rId9"/>
    <p:sldId id="494" r:id="rId10"/>
    <p:sldId id="509" r:id="rId11"/>
    <p:sldId id="496" r:id="rId12"/>
    <p:sldId id="510" r:id="rId13"/>
    <p:sldId id="511" r:id="rId14"/>
    <p:sldId id="513" r:id="rId15"/>
    <p:sldId id="512" r:id="rId16"/>
    <p:sldId id="497" r:id="rId17"/>
    <p:sldId id="514" r:id="rId18"/>
    <p:sldId id="487" r:id="rId19"/>
    <p:sldId id="498" r:id="rId20"/>
    <p:sldId id="499" r:id="rId21"/>
    <p:sldId id="515" r:id="rId22"/>
    <p:sldId id="516" r:id="rId23"/>
    <p:sldId id="500" r:id="rId24"/>
    <p:sldId id="501" r:id="rId25"/>
    <p:sldId id="490" r:id="rId26"/>
    <p:sldId id="502" r:id="rId27"/>
    <p:sldId id="517" r:id="rId28"/>
    <p:sldId id="518" r:id="rId29"/>
    <p:sldId id="519" r:id="rId30"/>
    <p:sldId id="520" r:id="rId31"/>
    <p:sldId id="503" r:id="rId32"/>
    <p:sldId id="521" r:id="rId33"/>
    <p:sldId id="522" r:id="rId34"/>
    <p:sldId id="523" r:id="rId35"/>
    <p:sldId id="504" r:id="rId36"/>
    <p:sldId id="524" r:id="rId37"/>
    <p:sldId id="525" r:id="rId38"/>
    <p:sldId id="527" r:id="rId39"/>
    <p:sldId id="528" r:id="rId40"/>
    <p:sldId id="526" r:id="rId41"/>
    <p:sldId id="529" r:id="rId42"/>
    <p:sldId id="530" r:id="rId43"/>
    <p:sldId id="531" r:id="rId44"/>
    <p:sldId id="532" r:id="rId45"/>
    <p:sldId id="533" r:id="rId46"/>
    <p:sldId id="534" r:id="rId47"/>
    <p:sldId id="535" r:id="rId48"/>
    <p:sldId id="536" r:id="rId49"/>
    <p:sldId id="537" r:id="rId50"/>
    <p:sldId id="538" r:id="rId51"/>
    <p:sldId id="539" r:id="rId52"/>
    <p:sldId id="540" r:id="rId53"/>
    <p:sldId id="541" r:id="rId54"/>
    <p:sldId id="505" r:id="rId55"/>
    <p:sldId id="544" r:id="rId56"/>
    <p:sldId id="545" r:id="rId57"/>
    <p:sldId id="543" r:id="rId58"/>
    <p:sldId id="547" r:id="rId59"/>
    <p:sldId id="546" r:id="rId60"/>
    <p:sldId id="549" r:id="rId61"/>
    <p:sldId id="550" r:id="rId62"/>
    <p:sldId id="551" r:id="rId63"/>
    <p:sldId id="553" r:id="rId64"/>
    <p:sldId id="554" r:id="rId65"/>
    <p:sldId id="555" r:id="rId66"/>
    <p:sldId id="556" r:id="rId67"/>
    <p:sldId id="557" r:id="rId68"/>
    <p:sldId id="558" r:id="rId69"/>
    <p:sldId id="407" r:id="rId70"/>
    <p:sldId id="485" r:id="rId71"/>
  </p:sldIdLst>
  <p:sldSz cx="10077450" cy="75628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97"/>
    <p:restoredTop sz="94664"/>
  </p:normalViewPr>
  <p:slideViewPr>
    <p:cSldViewPr snapToGrid="0" snapToObjects="1">
      <p:cViewPr varScale="1">
        <p:scale>
          <a:sx n="132" d="100"/>
          <a:sy n="132" d="100"/>
        </p:scale>
        <p:origin x="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14EBBF-8A1C-274D-9A43-F07DDD038E4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642151-0C6B-2F49-B8E6-1D743B9F3E5F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5AE0F-A2A8-CA41-B287-8AF103742C5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0E9CD-BE8D-3E4E-A822-63A0F8F5F342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E313893-DF0F-0040-BE0E-E2A91F5D3132}" type="slidenum">
              <a:t>‹#›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28199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939358-601E-CE49-A1E6-5F79B9D99C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2"/>
            <a:ext cx="5028477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CD8EB-B8D6-D64D-B888-5CD8345DA2A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40" y="4777557"/>
            <a:ext cx="6217563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24E0B90-2C42-D34C-B082-B68F1592300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906DD-1A01-C845-B545-B0BB312C70B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EE406-F268-3344-B9A4-3595572E255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8D007-3162-F944-A6C3-C8A14D0ADE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39EC8647-F2F3-EE47-A182-5E45D159C4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5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EAB159B-EC79-314B-A3A3-6B83DEE86AEA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973D9EB-4508-C94C-9C32-A9AAD98C6878}" type="slidenum">
              <a:t>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281C94D0-82FE-2243-A85A-C2D46911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2DB217F1-EF6D-364A-9207-196C5AC337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6184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17757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77233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60464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93790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26899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688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64401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34206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9828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12087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4026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34445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82079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63141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97182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73356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61386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8239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145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607348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00505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476172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635346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047535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869992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678929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311698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019112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711899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05580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378304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40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860423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41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59807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42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750859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43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586207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44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65243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45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701979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46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475680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47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401302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48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202081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49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54772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493167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50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416831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51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366028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52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285888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53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81007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54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027379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55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995721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56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245080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57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214664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58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921651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59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80227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350109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60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972982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61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659509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62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744455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63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101829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64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799299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65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152499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66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108519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67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867188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68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49392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21974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59800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9061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44522-827A-6D42-9170-7E9F1EE4F07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472" y="1238253"/>
            <a:ext cx="7558092" cy="2632072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486AF-1C02-2D4F-BE3B-B17C17B0FA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472" y="3971925"/>
            <a:ext cx="7558092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D35ED-EC73-8A44-8C26-75A0A3A24C4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A0F6F-9562-7043-928C-00C097FB82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15181-80CE-204F-9E75-258C551F8DB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A8A35D-E3E4-3C45-90DF-A747DC9663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9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BC50-546C-E042-B32F-AAF1043885B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559CCC-881D-8C4C-9ED5-3123B3FC5B3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27299-AF7C-084E-A0BD-EA361820F1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153DB-5DAD-8743-8252-D4C2BAFEC77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8947D-6056-1E4E-A3B2-5AB093CC04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A194A8-15D3-5F4D-8863-2BCAFB1E41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8D8B36-356D-314D-8330-5128FAEA5909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305671" y="301623"/>
            <a:ext cx="2266953" cy="5853110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033AE-69F2-AB41-850B-037DD909B24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03240" y="301623"/>
            <a:ext cx="6650038" cy="5853110"/>
          </a:xfrm>
        </p:spPr>
        <p:txBody>
          <a:bodyPr vert="eaVert">
            <a:normAutofit/>
          </a:bodyPr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AC61E-1C62-214E-BD96-0F0C3DC1CA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35B30-CA0F-3848-BE0D-5FB220451F8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38AD9-4E50-6648-A0E1-DAB852786B1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125974-A9C2-8B4A-A378-6BB54F2FD55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00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54C8-AD3E-CC4C-A95A-411EE27F956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D701E-5CFB-8B44-BB66-BE513B4DB55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D35F0-3B09-7045-8E17-6AC5B170BE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DED28-DE7F-6B46-B524-E2C450A82B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D66B1-1DFB-D24D-8BB4-299012FF68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5A05F9-F53E-A645-9C7C-6E45C35522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31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0279-4E85-604D-88A9-78F164BD68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91" y="1885950"/>
            <a:ext cx="8691564" cy="3144841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49E10-F435-0449-9E9F-60742E49FC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91" y="5060947"/>
            <a:ext cx="8691564" cy="1654177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0A8C7-7E3C-A940-B1C2-FB5018C4C1F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B43E-C570-D447-B5FB-0F8B1D80DD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95A43-B516-0841-80CF-B41525F14D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3DA31C-9B58-414F-B2AD-D87DBF40F3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9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AF34-7656-6243-9CAE-1D3D0E758E0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8E2EB-8FA5-BD47-8C5A-FC9D12835B4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3240" y="1768477"/>
            <a:ext cx="4457700" cy="4386267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4AB5C-C529-6142-904D-67588A4CC8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13333" y="1768477"/>
            <a:ext cx="4459291" cy="4386267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DBE2E-0774-024C-860A-1456383183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D94B1-AB38-1549-9852-D490B5932E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3DFEC-BBD8-0647-8BBC-307D5080D6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45F6A3-2E43-004F-8AAD-8CCE232E1E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10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4D07-8A1B-484F-85BB-68570948F5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1564" cy="14604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1E22B-F46C-D046-8D4A-7DEDBBADCD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36" y="1854202"/>
            <a:ext cx="4264020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02538-989F-A444-9826-03EFFE470EC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3736" y="2762246"/>
            <a:ext cx="4264020" cy="4063995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E5337-8B92-204B-A923-03B1E077009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2223" y="1854202"/>
            <a:ext cx="4283077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B48D8-B077-4148-963E-5190B2D91C22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02223" y="2762246"/>
            <a:ext cx="4283077" cy="4063995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159593-7880-E64B-8C61-8D7A2A4A09D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1D3C8A-7F1C-7C49-8475-F99E734DC45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0443FA-9369-E741-9F3C-BB5FA65566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08A5BE-03DE-B946-8ECA-95D1A9BA82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BA1A8-31E7-B545-9DC2-A5D50A30A31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C89648-A977-6341-A34D-E956FCB57A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E2F62-4933-D546-87A9-B933F1BFDD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6B61D-1E4A-ED43-A75E-9375EFE3F0D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FE9492-34B0-EC47-A12B-B921EC91E3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8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D1D82-98D9-F648-8A49-48A9EC9E593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1DDAA-156A-E94D-AFE1-D81B3BCDDF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617FF-EA82-4143-8B08-C269597E79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143E9-EAB8-1447-9B17-2ECCEE01F4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744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A500-C8B6-FF46-90AA-AF8D4C1DA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4821"/>
            <a:ext cx="3251204" cy="1763713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BAF1-DEC6-9442-991C-3D0FE17EEA7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4658" y="1089022"/>
            <a:ext cx="5100632" cy="5373691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 sz="2800"/>
            </a:lvl2pPr>
            <a:lvl3pPr>
              <a:buSzPct val="100000"/>
              <a:buFont typeface="Arial" pitchFamily="34"/>
              <a:buChar char="•"/>
              <a:defRPr sz="2400"/>
            </a:lvl3pPr>
            <a:lvl4pPr>
              <a:buSzPct val="100000"/>
              <a:buFont typeface="Arial" pitchFamily="34"/>
              <a:buChar char="•"/>
              <a:defRPr sz="2000"/>
            </a:lvl4pPr>
            <a:lvl5pPr>
              <a:buSzPct val="100000"/>
              <a:buFont typeface="Arial" pitchFamily="34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E3BEA-4E73-A944-9AD6-CCA866B5C0E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369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4A3E7-7F6B-B546-86F3-F7884402C14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16745-8D3C-5C4D-A61C-5DFF94565E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0B9B4-9CA0-9049-88AA-70D23880EE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C24A20-E1EC-A94B-9862-EEA3C522D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5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3B24-7625-4047-B02B-B4B853D48D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4821"/>
            <a:ext cx="3251204" cy="1763713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CF8AF5-6889-BB46-828C-9CBF92EF13C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84658" y="1089022"/>
            <a:ext cx="5100632" cy="5373691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FF2F7-CD0D-064C-942D-993D4B6442A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369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F0604-5E45-5A40-8F04-E21B7D669D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73625-A038-464E-82EC-9D9E15C971A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2C2B2-6B8B-474F-8114-5326C581A9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81FAF-276F-194D-9F90-506305515A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0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7ED75E-05A4-7A4C-BEC4-8FB8E3A2C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276" y="300956"/>
            <a:ext cx="9068763" cy="12625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CB8FC-3A05-D04E-A72B-7D17B4C0D3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276" y="1769043"/>
            <a:ext cx="9068763" cy="43855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30FA9-7C1F-1947-9BF6-29A2017F650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276" y="6888595"/>
            <a:ext cx="2347557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70F1B-DAA1-F14A-9ABC-44E902AB05F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559" y="6888595"/>
            <a:ext cx="3193916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A5B73-2133-B749-8913-A8CD0705D28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4482" y="6888595"/>
            <a:ext cx="2347557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71AAB80A-E60F-6B42-BBA6-1D2F49C6CD6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Liberation Sans" pitchFamily="18"/>
          <a:ea typeface="Microsoft YaHei" pitchFamily="2"/>
          <a:cs typeface="Arial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1415"/>
        </a:spcBef>
        <a:spcAft>
          <a:spcPts val="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Liberation Sans" pitchFamily="18"/>
          <a:ea typeface="Microsoft YaHei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4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Word_Document6.docx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5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7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8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Word_Document9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10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11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2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13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14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15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16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17.docx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Word_Document18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19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20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21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22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23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package" Target="../embeddings/Microsoft_Word_Document.doc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24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package" Target="../embeddings/Microsoft_Word_Document26.docx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25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package" Target="../embeddings/Microsoft_Word_Document28.docx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27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package" Target="../embeddings/Microsoft_Word_Document30.docx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29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31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32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package" Target="../embeddings/Microsoft_Word_Document1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33.doc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34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6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package" Target="../embeddings/Microsoft_Word_Document36.docx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35.doc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37.doc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Document38.doc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66.emf"/><Relationship Id="rId4" Type="http://schemas.openxmlformats.org/officeDocument/2006/relationships/package" Target="../embeddings/Microsoft_Word_Document39.doc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Word_Document40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68.emf"/><Relationship Id="rId4" Type="http://schemas.openxmlformats.org/officeDocument/2006/relationships/package" Target="../embeddings/Microsoft_Word_Document41.doc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42.doc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43.doc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44.doc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73.emf"/><Relationship Id="rId4" Type="http://schemas.openxmlformats.org/officeDocument/2006/relationships/package" Target="../embeddings/Microsoft_Word_Document45.doc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7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package" Target="../embeddings/Microsoft_Word_Document47.docx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46.doc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2.docx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urse/the-complete-guide-to-angular-2/learn/lecture/6656232#questions" TargetMode="External"/><Relationship Id="rId2" Type="http://schemas.openxmlformats.org/officeDocument/2006/relationships/hyperlink" Target="https://www.udemy.com/course/the-complete-guide-to-angular-2/learn/practice/274#overview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3.docx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7450" cy="7562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5931" y="354800"/>
            <a:ext cx="9544175" cy="6853249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9195" y="3678719"/>
            <a:ext cx="2720911" cy="352933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Shape 81">
            <a:extLst>
              <a:ext uri="{FF2B5EF4-FFF2-40B4-BE49-F238E27FC236}">
                <a16:creationId xmlns:a16="http://schemas.microsoft.com/office/drawing/2014/main" id="{1294B15F-D2FD-2F40-B2A9-EB0FEB3FB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87" y="3046152"/>
            <a:ext cx="6403140" cy="1424698"/>
          </a:xfrm>
          <a:prstGeom prst="rect">
            <a:avLst/>
          </a:prstGeom>
          <a:noFill/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BB082C6E-F7B4-FC4E-A3B9-11210C1AAB3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276" y="1769043"/>
            <a:ext cx="9068763" cy="5456160"/>
          </a:xfrm>
        </p:spPr>
        <p:txBody>
          <a:bodyPr anchor="ctr" anchorCtr="1"/>
          <a:lstStyle/>
          <a:p>
            <a:pPr lvl="0" algn="ctr"/>
            <a:endParaRPr lang="en-US" dirty="0">
              <a:solidFill>
                <a:srgbClr val="FFFFFF"/>
              </a:solidFill>
            </a:endParaRPr>
          </a:p>
          <a:p>
            <a:pPr lvl="0" algn="ctr"/>
            <a:endParaRPr lang="en-US" dirty="0">
              <a:solidFill>
                <a:srgbClr val="FFFFFF"/>
              </a:solidFill>
            </a:endParaRPr>
          </a:p>
          <a:p>
            <a:pPr lvl="0" algn="ctr"/>
            <a:endParaRPr lang="en-US" dirty="0">
              <a:solidFill>
                <a:srgbClr val="006699"/>
              </a:solidFill>
            </a:endParaRP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Codergirl – Frontend</a:t>
            </a: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Unit 2 - Class 7</a:t>
            </a: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December 19,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Active Router Links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/servers Absolute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Relative path servers or ./servers or ../servers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3D5CC87-5933-5D4C-A43A-FB95E359D9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524947"/>
              </p:ext>
            </p:extLst>
          </p:nvPr>
        </p:nvGraphicFramePr>
        <p:xfrm>
          <a:off x="1260475" y="3415284"/>
          <a:ext cx="755650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66" name="Document" r:id="rId4" imgW="7556500" imgH="3441700" progId="Word.Document.12">
                  <p:embed/>
                </p:oleObj>
              </mc:Choice>
              <mc:Fallback>
                <p:oleObj name="Document" r:id="rId4" imgW="7556500" imgH="3441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3415284"/>
                        <a:ext cx="7556500" cy="344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543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Navigating Programmatically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F0C7B40-3262-BA47-9FA3-948ED04CDF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810926"/>
              </p:ext>
            </p:extLst>
          </p:nvPr>
        </p:nvGraphicFramePr>
        <p:xfrm>
          <a:off x="1260475" y="2346325"/>
          <a:ext cx="7556500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04" name="Document" r:id="rId4" imgW="7556500" imgH="1435100" progId="Word.Document.12">
                  <p:embed/>
                </p:oleObj>
              </mc:Choice>
              <mc:Fallback>
                <p:oleObj name="Document" r:id="rId4" imgW="7556500" imgH="14351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F0C7B40-3262-BA47-9FA3-948ED04CDF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2346325"/>
                        <a:ext cx="7556500" cy="143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CC3DC71-12FA-D541-9287-CD69D6C340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079750"/>
              </p:ext>
            </p:extLst>
          </p:nvPr>
        </p:nvGraphicFramePr>
        <p:xfrm>
          <a:off x="1260475" y="3374898"/>
          <a:ext cx="7556500" cy="378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05" name="Document" r:id="rId6" imgW="7556500" imgH="3784600" progId="Word.Document.12">
                  <p:embed/>
                </p:oleObj>
              </mc:Choice>
              <mc:Fallback>
                <p:oleObj name="Document" r:id="rId6" imgW="7556500" imgH="3784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60475" y="3374898"/>
                        <a:ext cx="7556500" cy="378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4230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Relative paths for Navigating Programmatically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F0C7B40-3262-BA47-9FA3-948ED04CDF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363986"/>
              </p:ext>
            </p:extLst>
          </p:nvPr>
        </p:nvGraphicFramePr>
        <p:xfrm>
          <a:off x="1552686" y="2568054"/>
          <a:ext cx="7556500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92" name="Document" r:id="rId4" imgW="7556500" imgH="4000500" progId="Word.Document.12">
                  <p:embed/>
                </p:oleObj>
              </mc:Choice>
              <mc:Fallback>
                <p:oleObj name="Document" r:id="rId4" imgW="7556500" imgH="40005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F0C7B40-3262-BA47-9FA3-948ED04CDF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2686" y="2568054"/>
                        <a:ext cx="7556500" cy="400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679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Relative paths for Navigating Programmatically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CC3DC71-12FA-D541-9287-CD69D6C340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946719"/>
              </p:ext>
            </p:extLst>
          </p:nvPr>
        </p:nvGraphicFramePr>
        <p:xfrm>
          <a:off x="1413454" y="2493837"/>
          <a:ext cx="75565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37" name="Document" r:id="rId4" imgW="7556500" imgH="3962400" progId="Word.Document.12">
                  <p:embed/>
                </p:oleObj>
              </mc:Choice>
              <mc:Fallback>
                <p:oleObj name="Document" r:id="rId4" imgW="7556500" imgH="39624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CC3DC71-12FA-D541-9287-CD69D6C340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3454" y="2493837"/>
                        <a:ext cx="7556500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8264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Relative paths for Navigating Programmatically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52863-BED2-7A4B-8CCB-DED136CB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69" y="2117598"/>
            <a:ext cx="8710843" cy="45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02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Relative paths for Navigating Programmatically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CC3DC71-12FA-D541-9287-CD69D6C340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005711"/>
              </p:ext>
            </p:extLst>
          </p:nvPr>
        </p:nvGraphicFramePr>
        <p:xfrm>
          <a:off x="1412875" y="2411413"/>
          <a:ext cx="7556500" cy="412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79" name="Document" r:id="rId4" imgW="7556500" imgH="4127500" progId="Word.Document.12">
                  <p:embed/>
                </p:oleObj>
              </mc:Choice>
              <mc:Fallback>
                <p:oleObj name="Document" r:id="rId4" imgW="7556500" imgH="41275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CC3DC71-12FA-D541-9287-CD69D6C340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2875" y="2411413"/>
                        <a:ext cx="7556500" cy="412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9192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Passing Parameters to Routes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F0C7B40-3262-BA47-9FA3-948ED04CDF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601726"/>
              </p:ext>
            </p:extLst>
          </p:nvPr>
        </p:nvGraphicFramePr>
        <p:xfrm>
          <a:off x="1154343" y="1953337"/>
          <a:ext cx="75565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20" name="Document" r:id="rId4" imgW="7556500" imgH="6235700" progId="Word.Document.12">
                  <p:embed/>
                </p:oleObj>
              </mc:Choice>
              <mc:Fallback>
                <p:oleObj name="Document" r:id="rId4" imgW="7556500" imgH="62357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F0C7B40-3262-BA47-9FA3-948ED04CDF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4343" y="1953337"/>
                        <a:ext cx="755650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3761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Passing Parameters to Routes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627E9FF1-2233-E744-B0A3-D42D97B55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6838" y="3358754"/>
            <a:ext cx="7742237" cy="2539204"/>
          </a:xfrm>
        </p:spPr>
      </p:pic>
    </p:spTree>
    <p:extLst>
      <p:ext uri="{BB962C8B-B14F-4D97-AF65-F5344CB8AC3E}">
        <p14:creationId xmlns:p14="http://schemas.microsoft.com/office/powerpoint/2010/main" val="28637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Fetching </a:t>
            </a:r>
            <a:r>
              <a:rPr lang="en-US"/>
              <a:t>Route Parameters</a:t>
            </a:r>
            <a:endParaRPr lang="en-US" dirty="0"/>
          </a:p>
        </p:txBody>
      </p:sp>
      <p:sp>
        <p:nvSpPr>
          <p:cNvPr id="20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788613B-AF09-6348-9AF2-BAE290D94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16231"/>
              </p:ext>
            </p:extLst>
          </p:nvPr>
        </p:nvGraphicFramePr>
        <p:xfrm>
          <a:off x="1458138" y="1492250"/>
          <a:ext cx="7556500" cy="607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61" name="Document" r:id="rId4" imgW="7556500" imgH="6070600" progId="Word.Document.12">
                  <p:embed/>
                </p:oleObj>
              </mc:Choice>
              <mc:Fallback>
                <p:oleObj name="Document" r:id="rId4" imgW="7556500" imgH="6070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8138" y="1492250"/>
                        <a:ext cx="7556500" cy="607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0839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Testing route parameters </a:t>
            </a:r>
          </a:p>
        </p:txBody>
      </p:sp>
      <p:sp>
        <p:nvSpPr>
          <p:cNvPr id="20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94705-E82A-614C-B63C-E29EB38EF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4" y="2694719"/>
            <a:ext cx="9434634" cy="326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6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/>
              <a:t>Agenda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300" dirty="0"/>
              <a:t>Section 11 - Routing</a:t>
            </a: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300" dirty="0">
                <a:latin typeface="Lucida Handwriting" panose="03010101010101010101" pitchFamily="66" charset="77"/>
                <a:cs typeface="Chiller" panose="020F0502020204030204" pitchFamily="34" charset="0"/>
              </a:rPr>
              <a:t>Holiday break is 12/28 to 12/30, with the last class being 12/23 and the first of new year being on 1/4/21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Fetching Route parameters reactively</a:t>
            </a:r>
          </a:p>
        </p:txBody>
      </p:sp>
      <p:sp>
        <p:nvSpPr>
          <p:cNvPr id="20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028497"/>
            <a:ext cx="7742580" cy="4828487"/>
          </a:xfrm>
        </p:spPr>
        <p:txBody>
          <a:bodyPr anchor="t">
            <a:normAutofit fontScale="92500" lnSpcReduction="20000"/>
          </a:bodyPr>
          <a:lstStyle/>
          <a:p>
            <a:pPr lvl="0">
              <a:lnSpc>
                <a:spcPct val="90000"/>
              </a:lnSpc>
            </a:pPr>
            <a:r>
              <a:rPr lang="en-US" sz="2000" dirty="0" err="1"/>
              <a:t>this.route.params</a:t>
            </a:r>
            <a:r>
              <a:rPr lang="en-US" sz="2000" dirty="0"/>
              <a:t> is an Observable</a:t>
            </a:r>
          </a:p>
          <a:p>
            <a:pPr lvl="0">
              <a:lnSpc>
                <a:spcPct val="90000"/>
              </a:lnSpc>
            </a:pPr>
            <a:r>
              <a:rPr lang="en-US" sz="2000" dirty="0"/>
              <a:t>params might change in the future, if a user clicks, but u don’t know when. Can’t block code.</a:t>
            </a:r>
          </a:p>
          <a:p>
            <a:pPr lvl="0">
              <a:lnSpc>
                <a:spcPct val="90000"/>
              </a:lnSpc>
            </a:pPr>
            <a:r>
              <a:rPr lang="en-US" sz="2000" dirty="0"/>
              <a:t>Observables are a feature added by a third-party package, heavily used by Angular</a:t>
            </a:r>
          </a:p>
          <a:p>
            <a:pPr lvl="0">
              <a:lnSpc>
                <a:spcPct val="90000"/>
              </a:lnSpc>
            </a:pPr>
            <a:r>
              <a:rPr lang="en-US" sz="2000" dirty="0"/>
              <a:t>Allow you to work with asynchronous tasks. </a:t>
            </a:r>
          </a:p>
          <a:p>
            <a:pPr lvl="0">
              <a:lnSpc>
                <a:spcPct val="90000"/>
              </a:lnSpc>
            </a:pPr>
            <a:r>
              <a:rPr lang="en-US" sz="2000" dirty="0"/>
              <a:t>Observable is a way to subscribe to an event that might occur in the future to then execute that code when it happens. </a:t>
            </a:r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421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Fetching Route parameters reactively</a:t>
            </a:r>
          </a:p>
        </p:txBody>
      </p:sp>
      <p:sp>
        <p:nvSpPr>
          <p:cNvPr id="20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07C5815-D3A1-9448-B20C-2A3553AC05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805775"/>
              </p:ext>
            </p:extLst>
          </p:nvPr>
        </p:nvGraphicFramePr>
        <p:xfrm>
          <a:off x="1260475" y="2127030"/>
          <a:ext cx="7556500" cy="499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5" name="Document" r:id="rId4" imgW="7556500" imgH="4991100" progId="Word.Document.12">
                  <p:embed/>
                </p:oleObj>
              </mc:Choice>
              <mc:Fallback>
                <p:oleObj name="Document" r:id="rId4" imgW="7556500" imgH="4991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2127030"/>
                        <a:ext cx="7556500" cy="499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8892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Fetching Route parameters reactively</a:t>
            </a:r>
          </a:p>
        </p:txBody>
      </p:sp>
      <p:sp>
        <p:nvSpPr>
          <p:cNvPr id="20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7B7C0-F12F-5D45-B4A7-7F430061F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84" y="3781425"/>
            <a:ext cx="9199281" cy="301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71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Route Observables</a:t>
            </a:r>
          </a:p>
        </p:txBody>
      </p:sp>
      <p:sp>
        <p:nvSpPr>
          <p:cNvPr id="20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028497"/>
            <a:ext cx="7742580" cy="4828487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2000" dirty="0"/>
              <a:t>In order to destroy the route subscription, delete it in </a:t>
            </a:r>
            <a:r>
              <a:rPr lang="en-US" sz="2000" dirty="0" err="1"/>
              <a:t>onDestroy</a:t>
            </a:r>
            <a:r>
              <a:rPr lang="en-US" sz="2000" dirty="0"/>
              <a:t> method.</a:t>
            </a:r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93A513-6F46-0E40-A740-C04059DA76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140609"/>
              </p:ext>
            </p:extLst>
          </p:nvPr>
        </p:nvGraphicFramePr>
        <p:xfrm>
          <a:off x="1260475" y="2687447"/>
          <a:ext cx="7556500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28" name="Document" r:id="rId4" imgW="7556500" imgH="6019800" progId="Word.Document.12">
                  <p:embed/>
                </p:oleObj>
              </mc:Choice>
              <mc:Fallback>
                <p:oleObj name="Document" r:id="rId4" imgW="7556500" imgH="60198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F93A513-6F46-0E40-A740-C04059DA76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2687447"/>
                        <a:ext cx="7556500" cy="601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6255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Passing Query parameters and fragments</a:t>
            </a:r>
          </a:p>
        </p:txBody>
      </p:sp>
      <p:sp>
        <p:nvSpPr>
          <p:cNvPr id="20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028497"/>
            <a:ext cx="7742580" cy="4828487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2000" dirty="0"/>
              <a:t>Passing and retrieving localhost:4200/users/10/</a:t>
            </a:r>
            <a:r>
              <a:rPr lang="en-US" sz="2000" dirty="0" err="1"/>
              <a:t>Anna?mode</a:t>
            </a:r>
            <a:r>
              <a:rPr lang="en-US" sz="2000" dirty="0"/>
              <a:t>=</a:t>
            </a:r>
            <a:r>
              <a:rPr lang="en-US" sz="2000" dirty="0" err="1"/>
              <a:t>editing#loading</a:t>
            </a: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93A513-6F46-0E40-A740-C04059DA76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434879"/>
              </p:ext>
            </p:extLst>
          </p:nvPr>
        </p:nvGraphicFramePr>
        <p:xfrm>
          <a:off x="1260475" y="2943225"/>
          <a:ext cx="7556500" cy="504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1" name="Document" r:id="rId4" imgW="7556500" imgH="5041900" progId="Word.Document.12">
                  <p:embed/>
                </p:oleObj>
              </mc:Choice>
              <mc:Fallback>
                <p:oleObj name="Document" r:id="rId4" imgW="7556500" imgH="50419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F93A513-6F46-0E40-A740-C04059DA76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2943225"/>
                        <a:ext cx="7556500" cy="504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1708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Passing Query parameters and fragments</a:t>
            </a:r>
          </a:p>
        </p:txBody>
      </p:sp>
      <p:sp>
        <p:nvSpPr>
          <p:cNvPr id="20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3AB46-9427-F546-AAE6-3FD2626E5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7" y="2694032"/>
            <a:ext cx="8124664" cy="265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67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Passing Query parameters and fragments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6229B8C-8AF0-BB47-8E38-ADA3BC460F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568712"/>
              </p:ext>
            </p:extLst>
          </p:nvPr>
        </p:nvGraphicFramePr>
        <p:xfrm>
          <a:off x="1258888" y="1887538"/>
          <a:ext cx="7556500" cy="378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59" name="Document" r:id="rId4" imgW="7556500" imgH="3784600" progId="Word.Document.12">
                  <p:embed/>
                </p:oleObj>
              </mc:Choice>
              <mc:Fallback>
                <p:oleObj name="Document" r:id="rId4" imgW="7556500" imgH="3784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1887538"/>
                        <a:ext cx="7556500" cy="378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DEB567D-1C49-3845-8FAA-15F42B7676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888" y="5503862"/>
            <a:ext cx="68199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293309-8CE7-E040-B82B-C68FDBCD1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887" y="6571631"/>
            <a:ext cx="6819899" cy="9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26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Passing Query parameters and fragments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6229B8C-8AF0-BB47-8E38-ADA3BC460F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261547"/>
              </p:ext>
            </p:extLst>
          </p:nvPr>
        </p:nvGraphicFramePr>
        <p:xfrm>
          <a:off x="1150400" y="1926526"/>
          <a:ext cx="7556500" cy="557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81" name="Document" r:id="rId4" imgW="7556500" imgH="5575300" progId="Word.Document.12">
                  <p:embed/>
                </p:oleObj>
              </mc:Choice>
              <mc:Fallback>
                <p:oleObj name="Document" r:id="rId4" imgW="7556500" imgH="55753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6229B8C-8AF0-BB47-8E38-ADA3BC460F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0400" y="1926526"/>
                        <a:ext cx="7556500" cy="557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9995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Passing Query parameters and fragments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3D733-BC07-1E46-9252-90473599F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38" y="1917690"/>
            <a:ext cx="8085278" cy="27964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5D5C6C-9D6B-2343-8563-D84984872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607" y="4934145"/>
            <a:ext cx="8279647" cy="240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55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Retrieving Query parameters and fragments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426FE5C-3F89-DE4B-ACC4-BBC1F2BCBD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823464"/>
              </p:ext>
            </p:extLst>
          </p:nvPr>
        </p:nvGraphicFramePr>
        <p:xfrm>
          <a:off x="1366607" y="1867992"/>
          <a:ext cx="7556500" cy="584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96" name="Document" r:id="rId4" imgW="7556500" imgH="5842000" progId="Word.Document.12">
                  <p:embed/>
                </p:oleObj>
              </mc:Choice>
              <mc:Fallback>
                <p:oleObj name="Document" r:id="rId4" imgW="7556500" imgH="584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607" y="1867992"/>
                        <a:ext cx="7556500" cy="584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250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Routing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Separate pages for servers, users, 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Having separate pages and routing to separate pages.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/users goes to users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/servers goes to servers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/ goes to home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app.modules.ts</a:t>
            </a:r>
            <a:r>
              <a:rPr lang="en-US" sz="2400" dirty="0"/>
              <a:t> about routes (</a:t>
            </a:r>
            <a:r>
              <a:rPr lang="en-US" sz="2400" dirty="0" err="1"/>
              <a:t>appRoutes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9129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Retrieving Query parameters and fragments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3BEC2D-0265-E946-9DC7-068018091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97" y="2117598"/>
            <a:ext cx="8650998" cy="459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55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Cleaning up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3291D6B-192C-FE48-A35B-9B984A3E4A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636207"/>
              </p:ext>
            </p:extLst>
          </p:nvPr>
        </p:nvGraphicFramePr>
        <p:xfrm>
          <a:off x="1459646" y="1714246"/>
          <a:ext cx="75565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68" name="Document" r:id="rId4" imgW="7556500" imgH="2933700" progId="Word.Document.12">
                  <p:embed/>
                </p:oleObj>
              </mc:Choice>
              <mc:Fallback>
                <p:oleObj name="Document" r:id="rId4" imgW="7556500" imgH="2933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9646" y="1714246"/>
                        <a:ext cx="75565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8111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Cleaning up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3291D6B-192C-FE48-A35B-9B984A3E4A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423982"/>
              </p:ext>
            </p:extLst>
          </p:nvPr>
        </p:nvGraphicFramePr>
        <p:xfrm>
          <a:off x="1366607" y="1588899"/>
          <a:ext cx="75565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20" name="Document" r:id="rId4" imgW="7556500" imgH="4114800" progId="Word.Document.12">
                  <p:embed/>
                </p:oleObj>
              </mc:Choice>
              <mc:Fallback>
                <p:oleObj name="Document" r:id="rId4" imgW="7556500" imgH="41148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3291D6B-192C-FE48-A35B-9B984A3E4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607" y="1588899"/>
                        <a:ext cx="7556500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5208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Cleaning up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3291D6B-192C-FE48-A35B-9B984A3E4A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131968"/>
              </p:ext>
            </p:extLst>
          </p:nvPr>
        </p:nvGraphicFramePr>
        <p:xfrm>
          <a:off x="1366838" y="2706688"/>
          <a:ext cx="7556500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8" name="Document" r:id="rId4" imgW="7556500" imgH="1879600" progId="Word.Document.12">
                  <p:embed/>
                </p:oleObj>
              </mc:Choice>
              <mc:Fallback>
                <p:oleObj name="Document" r:id="rId4" imgW="7556500" imgH="18796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3291D6B-192C-FE48-A35B-9B984A3E4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838" y="2706688"/>
                        <a:ext cx="7556500" cy="187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1061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Cleaning up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3291D6B-192C-FE48-A35B-9B984A3E4A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6672356"/>
              </p:ext>
            </p:extLst>
          </p:nvPr>
        </p:nvGraphicFramePr>
        <p:xfrm>
          <a:off x="1366838" y="1246188"/>
          <a:ext cx="75565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15" name="Document" r:id="rId4" imgW="7556500" imgH="4800600" progId="Word.Document.12">
                  <p:embed/>
                </p:oleObj>
              </mc:Choice>
              <mc:Fallback>
                <p:oleObj name="Document" r:id="rId4" imgW="7556500" imgH="48006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3291D6B-192C-FE48-A35B-9B984A3E4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838" y="1246188"/>
                        <a:ext cx="7556500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8207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Cleaning up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625D8-2A01-6C4B-893E-23AE7C0E8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64" y="1989372"/>
            <a:ext cx="9061196" cy="44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8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Cleaning up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AE3B753-7106-F24E-B217-D3B859DDCF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644223"/>
              </p:ext>
            </p:extLst>
          </p:nvPr>
        </p:nvGraphicFramePr>
        <p:xfrm>
          <a:off x="1258888" y="1722438"/>
          <a:ext cx="75565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31" name="Document" r:id="rId4" imgW="7556500" imgH="4114800" progId="Word.Document.12">
                  <p:embed/>
                </p:oleObj>
              </mc:Choice>
              <mc:Fallback>
                <p:oleObj name="Document" r:id="rId4" imgW="7556500" imgH="411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1722438"/>
                        <a:ext cx="7556500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758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/>
              <a:t>Cleaning up</a:t>
            </a:r>
            <a:endParaRPr lang="en-US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br>
              <a:rPr lang="en-US" sz="2000"/>
            </a:br>
            <a:endParaRPr lang="en-US" sz="200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63199-4C70-C442-9298-EDF4FA013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7337"/>
            <a:ext cx="10077450" cy="458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89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/>
              <a:t>Cleaning up</a:t>
            </a:r>
            <a:endParaRPr lang="en-US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br>
              <a:rPr lang="en-US" sz="2000"/>
            </a:br>
            <a:endParaRPr lang="en-US" sz="200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6AB0E2E-A907-A548-B34E-011659498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302" y="1479272"/>
            <a:ext cx="8278147" cy="588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54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/>
              <a:t>Cleaning up</a:t>
            </a:r>
            <a:endParaRPr lang="en-US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br>
              <a:rPr lang="en-US" sz="2000"/>
            </a:br>
            <a:endParaRPr lang="en-US" sz="200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F29C3DC-769A-B447-980F-4F70FD481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319386"/>
              </p:ext>
            </p:extLst>
          </p:nvPr>
        </p:nvGraphicFramePr>
        <p:xfrm>
          <a:off x="1258888" y="1457325"/>
          <a:ext cx="7556500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24" name="Document" r:id="rId4" imgW="7556500" imgH="4648200" progId="Word.Document.12">
                  <p:embed/>
                </p:oleObj>
              </mc:Choice>
              <mc:Fallback>
                <p:oleObj name="Document" r:id="rId4" imgW="7556500" imgH="4648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1457325"/>
                        <a:ext cx="7556500" cy="464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073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Routing – </a:t>
            </a:r>
            <a:r>
              <a:rPr lang="en-US" sz="2800" dirty="0" err="1"/>
              <a:t>app.module.ts</a:t>
            </a:r>
            <a:endParaRPr lang="en-US" sz="28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AEE54C2-5632-1F4D-B680-5AB63665C1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972242"/>
              </p:ext>
            </p:extLst>
          </p:nvPr>
        </p:nvGraphicFramePr>
        <p:xfrm>
          <a:off x="2034072" y="2194073"/>
          <a:ext cx="5585927" cy="5210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88" name="Document" r:id="rId4" imgW="7556500" imgH="7048500" progId="Word.Document.12">
                  <p:embed/>
                </p:oleObj>
              </mc:Choice>
              <mc:Fallback>
                <p:oleObj name="Document" r:id="rId4" imgW="7556500" imgH="7048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4072" y="2194073"/>
                        <a:ext cx="5585927" cy="5210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8559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/>
              <a:t>Cleaning up</a:t>
            </a:r>
            <a:endParaRPr lang="en-US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br>
              <a:rPr lang="en-US" sz="2000"/>
            </a:br>
            <a:endParaRPr lang="en-US" sz="200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6D8C3-1DAB-924B-B258-E36DBEDC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9944"/>
            <a:ext cx="10077450" cy="30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75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Nested Routes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br>
              <a:rPr lang="en-US" sz="2000"/>
            </a:br>
            <a:endParaRPr lang="en-US" sz="200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8EF41B8-35AD-C648-A8FC-DDB3987581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222342"/>
              </p:ext>
            </p:extLst>
          </p:nvPr>
        </p:nvGraphicFramePr>
        <p:xfrm>
          <a:off x="1366607" y="1428149"/>
          <a:ext cx="755650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69" name="Document" r:id="rId4" imgW="7556500" imgH="1562100" progId="Word.Document.12">
                  <p:embed/>
                </p:oleObj>
              </mc:Choice>
              <mc:Fallback>
                <p:oleObj name="Document" r:id="rId4" imgW="7556500" imgH="156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607" y="1428149"/>
                        <a:ext cx="7556500" cy="156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8962FB7-6ECE-4B44-8FEB-07422A8A169F}"/>
              </a:ext>
            </a:extLst>
          </p:cNvPr>
          <p:cNvSpPr txBox="1"/>
          <p:nvPr/>
        </p:nvSpPr>
        <p:spPr>
          <a:xfrm>
            <a:off x="1910562" y="2891541"/>
            <a:ext cx="2804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add child routes to nest</a:t>
            </a:r>
          </a:p>
        </p:txBody>
      </p:sp>
    </p:spTree>
    <p:extLst>
      <p:ext uri="{BB962C8B-B14F-4D97-AF65-F5344CB8AC3E}">
        <p14:creationId xmlns:p14="http://schemas.microsoft.com/office/powerpoint/2010/main" val="804378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Nested Routes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br>
              <a:rPr lang="en-US" sz="2000"/>
            </a:br>
            <a:endParaRPr lang="en-US" sz="200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F2FC2BB-770F-7B4B-913D-E918E56EC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664560"/>
              </p:ext>
            </p:extLst>
          </p:nvPr>
        </p:nvGraphicFramePr>
        <p:xfrm>
          <a:off x="1154343" y="1283716"/>
          <a:ext cx="755650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20" name="Document" r:id="rId4" imgW="7556500" imgH="1562100" progId="Word.Document.12">
                  <p:embed/>
                </p:oleObj>
              </mc:Choice>
              <mc:Fallback>
                <p:oleObj name="Document" r:id="rId4" imgW="7556500" imgH="15621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F2FC2BB-770F-7B4B-913D-E918E56EC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4343" y="1283716"/>
                        <a:ext cx="7556500" cy="156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9FF804C-0FAA-574A-8F14-C05C4DB27F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32596"/>
              </p:ext>
            </p:extLst>
          </p:nvPr>
        </p:nvGraphicFramePr>
        <p:xfrm>
          <a:off x="1154343" y="2879598"/>
          <a:ext cx="7556500" cy="427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21" name="Document" r:id="rId6" imgW="7556500" imgH="4279900" progId="Word.Document.12">
                  <p:embed/>
                </p:oleObj>
              </mc:Choice>
              <mc:Fallback>
                <p:oleObj name="Document" r:id="rId6" imgW="7556500" imgH="42799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9FF804C-0FAA-574A-8F14-C05C4DB27F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54343" y="2879598"/>
                        <a:ext cx="7556500" cy="427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3C14DB-598E-204E-AC66-1116B767D06F}"/>
              </a:ext>
            </a:extLst>
          </p:cNvPr>
          <p:cNvSpPr txBox="1"/>
          <p:nvPr/>
        </p:nvSpPr>
        <p:spPr>
          <a:xfrm>
            <a:off x="1632857" y="6890766"/>
            <a:ext cx="256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Servers.component.html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741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Nested Routes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br>
              <a:rPr lang="en-US" sz="2000"/>
            </a:br>
            <a:endParaRPr lang="en-US" sz="200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AEBDDF6-64B5-7640-9980-C362301B4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48" y="1626946"/>
            <a:ext cx="8763661" cy="32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51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Nested Routes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F2FC2BB-770F-7B4B-913D-E918E56EC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455032"/>
              </p:ext>
            </p:extLst>
          </p:nvPr>
        </p:nvGraphicFramePr>
        <p:xfrm>
          <a:off x="1154343" y="1283716"/>
          <a:ext cx="755650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09" name="Document" r:id="rId4" imgW="7556500" imgH="1562100" progId="Word.Document.12">
                  <p:embed/>
                </p:oleObj>
              </mc:Choice>
              <mc:Fallback>
                <p:oleObj name="Document" r:id="rId4" imgW="7556500" imgH="15621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F2FC2BB-770F-7B4B-913D-E918E56EC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4343" y="1283716"/>
                        <a:ext cx="7556500" cy="156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9FF804C-0FAA-574A-8F14-C05C4DB27F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164054"/>
              </p:ext>
            </p:extLst>
          </p:nvPr>
        </p:nvGraphicFramePr>
        <p:xfrm>
          <a:off x="1154113" y="4581525"/>
          <a:ext cx="75565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10" name="Document" r:id="rId6" imgW="7556500" imgH="876300" progId="Word.Document.12">
                  <p:embed/>
                </p:oleObj>
              </mc:Choice>
              <mc:Fallback>
                <p:oleObj name="Document" r:id="rId6" imgW="7556500" imgH="8763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9FF804C-0FAA-574A-8F14-C05C4DB27F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54113" y="4581525"/>
                        <a:ext cx="755650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3C14DB-598E-204E-AC66-1116B767D06F}"/>
              </a:ext>
            </a:extLst>
          </p:cNvPr>
          <p:cNvSpPr txBox="1"/>
          <p:nvPr/>
        </p:nvSpPr>
        <p:spPr>
          <a:xfrm>
            <a:off x="1063690" y="5457825"/>
            <a:ext cx="256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user.component.html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71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Nested Routes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br>
              <a:rPr lang="en-US" sz="2000"/>
            </a:br>
            <a:endParaRPr lang="en-US" sz="200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9FC53E-BB3B-314D-B16E-90D95F86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5987"/>
            <a:ext cx="10077450" cy="407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11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Using Query Parameters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BCED37F-72E1-5E42-9EA2-28B672AD96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887194"/>
              </p:ext>
            </p:extLst>
          </p:nvPr>
        </p:nvGraphicFramePr>
        <p:xfrm>
          <a:off x="1260475" y="1461829"/>
          <a:ext cx="75565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70" name="Document" r:id="rId4" imgW="7556500" imgH="698500" progId="Word.Document.12">
                  <p:embed/>
                </p:oleObj>
              </mc:Choice>
              <mc:Fallback>
                <p:oleObj name="Document" r:id="rId4" imgW="7556500" imgH="698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1461829"/>
                        <a:ext cx="75565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7664FD6-D8A7-D844-A7D6-D7CF3A837871}"/>
              </a:ext>
            </a:extLst>
          </p:cNvPr>
          <p:cNvSpPr txBox="1"/>
          <p:nvPr/>
        </p:nvSpPr>
        <p:spPr>
          <a:xfrm>
            <a:off x="1949654" y="2095471"/>
            <a:ext cx="237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server.component.html</a:t>
            </a: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B6F0FD3-ABAF-7145-A1CE-211BFEC93A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430483"/>
              </p:ext>
            </p:extLst>
          </p:nvPr>
        </p:nvGraphicFramePr>
        <p:xfrm>
          <a:off x="1260475" y="2627340"/>
          <a:ext cx="5584767" cy="381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71" name="Document" r:id="rId6" imgW="7556500" imgH="5156200" progId="Word.Document.12">
                  <p:embed/>
                </p:oleObj>
              </mc:Choice>
              <mc:Fallback>
                <p:oleObj name="Document" r:id="rId6" imgW="7556500" imgH="5156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60475" y="2627340"/>
                        <a:ext cx="5584767" cy="3810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EF72C0E-351B-4447-BDC3-3F4083DF8686}"/>
              </a:ext>
            </a:extLst>
          </p:cNvPr>
          <p:cNvSpPr txBox="1"/>
          <p:nvPr/>
        </p:nvSpPr>
        <p:spPr>
          <a:xfrm>
            <a:off x="2085717" y="6311323"/>
            <a:ext cx="210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server.component.ts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064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Using Query Parameters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64FD6-D8A7-D844-A7D6-D7CF3A837871}"/>
              </a:ext>
            </a:extLst>
          </p:cNvPr>
          <p:cNvSpPr txBox="1"/>
          <p:nvPr/>
        </p:nvSpPr>
        <p:spPr>
          <a:xfrm>
            <a:off x="1949654" y="2095471"/>
            <a:ext cx="237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server.component.html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C359F6-BBA2-5B43-B849-6B26B9B01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9089"/>
            <a:ext cx="10077450" cy="3344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E527FB-F05F-DA44-9254-437214818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28464"/>
            <a:ext cx="10077450" cy="33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05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Using Query Parameters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64FD6-D8A7-D844-A7D6-D7CF3A837871}"/>
              </a:ext>
            </a:extLst>
          </p:cNvPr>
          <p:cNvSpPr txBox="1"/>
          <p:nvPr/>
        </p:nvSpPr>
        <p:spPr>
          <a:xfrm>
            <a:off x="2164258" y="6200941"/>
            <a:ext cx="265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servers.component.html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FBB876-6559-E64A-AD4F-647355A7D2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016997"/>
              </p:ext>
            </p:extLst>
          </p:nvPr>
        </p:nvGraphicFramePr>
        <p:xfrm>
          <a:off x="1258888" y="1716088"/>
          <a:ext cx="7556500" cy="412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97" name="Document" r:id="rId4" imgW="7556500" imgH="4127500" progId="Word.Document.12">
                  <p:embed/>
                </p:oleObj>
              </mc:Choice>
              <mc:Fallback>
                <p:oleObj name="Document" r:id="rId4" imgW="7556500" imgH="412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1716088"/>
                        <a:ext cx="7556500" cy="412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6031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Using Query Parameters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64FD6-D8A7-D844-A7D6-D7CF3A837871}"/>
              </a:ext>
            </a:extLst>
          </p:cNvPr>
          <p:cNvSpPr txBox="1"/>
          <p:nvPr/>
        </p:nvSpPr>
        <p:spPr>
          <a:xfrm>
            <a:off x="2173588" y="6385607"/>
            <a:ext cx="340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edit-</a:t>
            </a:r>
            <a:r>
              <a:rPr lang="en-US" dirty="0" err="1"/>
              <a:t>server.component.ts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FBB876-6559-E64A-AD4F-647355A7D2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686906"/>
              </p:ext>
            </p:extLst>
          </p:nvPr>
        </p:nvGraphicFramePr>
        <p:xfrm>
          <a:off x="1366607" y="632281"/>
          <a:ext cx="6167980" cy="5753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20" name="Document" r:id="rId4" imgW="7556500" imgH="7048500" progId="Word.Document.12">
                  <p:embed/>
                </p:oleObj>
              </mc:Choice>
              <mc:Fallback>
                <p:oleObj name="Document" r:id="rId4" imgW="7556500" imgH="70485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DFBB876-6559-E64A-AD4F-647355A7D2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607" y="632281"/>
                        <a:ext cx="6167980" cy="57533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2847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Routing – app.component.html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AEE54C2-5632-1F4D-B680-5AB63665C1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073207"/>
              </p:ext>
            </p:extLst>
          </p:nvPr>
        </p:nvGraphicFramePr>
        <p:xfrm>
          <a:off x="2052250" y="3021754"/>
          <a:ext cx="5586412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2" name="Document" r:id="rId4" imgW="7556500" imgH="3098800" progId="Word.Document.12">
                  <p:embed/>
                </p:oleObj>
              </mc:Choice>
              <mc:Fallback>
                <p:oleObj name="Document" r:id="rId4" imgW="7556500" imgH="30988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AEE54C2-5632-1F4D-B680-5AB63665C1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2250" y="3021754"/>
                        <a:ext cx="5586412" cy="228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9302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Using Query Parameters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64FD6-D8A7-D844-A7D6-D7CF3A837871}"/>
              </a:ext>
            </a:extLst>
          </p:cNvPr>
          <p:cNvSpPr txBox="1"/>
          <p:nvPr/>
        </p:nvSpPr>
        <p:spPr>
          <a:xfrm>
            <a:off x="2173588" y="6385607"/>
            <a:ext cx="340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edit-</a:t>
            </a:r>
            <a:r>
              <a:rPr lang="en-US" dirty="0" err="1"/>
              <a:t>server.component.html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FBB876-6559-E64A-AD4F-647355A7D2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12188"/>
              </p:ext>
            </p:extLst>
          </p:nvPr>
        </p:nvGraphicFramePr>
        <p:xfrm>
          <a:off x="1366838" y="1751013"/>
          <a:ext cx="6167437" cy="351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66" name="Document" r:id="rId4" imgW="7556500" imgH="4305300" progId="Word.Document.12">
                  <p:embed/>
                </p:oleObj>
              </mc:Choice>
              <mc:Fallback>
                <p:oleObj name="Document" r:id="rId4" imgW="7556500" imgH="43053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DFBB876-6559-E64A-AD4F-647355A7D2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838" y="1751013"/>
                        <a:ext cx="6167437" cy="351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7857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Using Query Parameters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5917C1-C450-874E-8C72-85637FD96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9065"/>
            <a:ext cx="10077450" cy="390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97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Using Query Parameters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67B3947-8633-4F44-AF77-2A2580C531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320573"/>
              </p:ext>
            </p:extLst>
          </p:nvPr>
        </p:nvGraphicFramePr>
        <p:xfrm>
          <a:off x="1258888" y="1114425"/>
          <a:ext cx="755650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30" name="Document" r:id="rId4" imgW="7556500" imgH="5334000" progId="Word.Document.12">
                  <p:embed/>
                </p:oleObj>
              </mc:Choice>
              <mc:Fallback>
                <p:oleObj name="Document" r:id="rId4" imgW="7556500" imgH="5334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1114425"/>
                        <a:ext cx="755650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6782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Using Query Parameters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5BEF6-1563-BD4D-957C-F24B5A23C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2186"/>
            <a:ext cx="10077450" cy="50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175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Redirecting and Wildcard Routes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33061" y="2399944"/>
            <a:ext cx="8176126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ng g c page-not-found</a:t>
            </a: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r>
              <a:rPr lang="en-US" sz="1300" dirty="0"/>
              <a:t>page-not-</a:t>
            </a:r>
            <a:r>
              <a:rPr lang="en-US" sz="1300" dirty="0" err="1"/>
              <a:t>found.component.html</a:t>
            </a: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DE0A359-DD2F-8E4B-84F3-E7F4690821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738170"/>
              </p:ext>
            </p:extLst>
          </p:nvPr>
        </p:nvGraphicFramePr>
        <p:xfrm>
          <a:off x="933061" y="3021754"/>
          <a:ext cx="7556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9" name="Document" r:id="rId4" imgW="7556500" imgH="355600" progId="Word.Document.12">
                  <p:embed/>
                </p:oleObj>
              </mc:Choice>
              <mc:Fallback>
                <p:oleObj name="Document" r:id="rId4" imgW="75565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3061" y="3021754"/>
                        <a:ext cx="75565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FBB461B-9C9F-1D4C-9654-AA2355C356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550441"/>
              </p:ext>
            </p:extLst>
          </p:nvPr>
        </p:nvGraphicFramePr>
        <p:xfrm>
          <a:off x="933061" y="3800313"/>
          <a:ext cx="75565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0" name="Document" r:id="rId6" imgW="7556500" imgH="1905000" progId="Word.Document.12">
                  <p:embed/>
                </p:oleObj>
              </mc:Choice>
              <mc:Fallback>
                <p:oleObj name="Document" r:id="rId6" imgW="7556500" imgH="1905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3061" y="3800313"/>
                        <a:ext cx="7556500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44584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Redirecting and Wildcard Routes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7F7A680-45A4-3948-A045-1DBC2B7DE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576" y="2117598"/>
            <a:ext cx="5359400" cy="86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2C412A-1885-AD44-AB0A-5E8424B11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577" y="3435578"/>
            <a:ext cx="5359400" cy="168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17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Redirecting and Wildcard Routes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C163958-A621-754D-A182-8679B97C88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572929"/>
              </p:ext>
            </p:extLst>
          </p:nvPr>
        </p:nvGraphicFramePr>
        <p:xfrm>
          <a:off x="1258888" y="2827338"/>
          <a:ext cx="75565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36" name="Document" r:id="rId4" imgW="7556500" imgH="1905000" progId="Word.Document.12">
                  <p:embed/>
                </p:oleObj>
              </mc:Choice>
              <mc:Fallback>
                <p:oleObj name="Document" r:id="rId4" imgW="7556500" imgH="1905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2827338"/>
                        <a:ext cx="7556500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61014B0-CED4-454A-AE98-3E7A2FACDD47}"/>
              </a:ext>
            </a:extLst>
          </p:cNvPr>
          <p:cNvSpPr txBox="1"/>
          <p:nvPr/>
        </p:nvSpPr>
        <p:spPr>
          <a:xfrm>
            <a:off x="2481943" y="4907901"/>
            <a:ext cx="4450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all paths you don’t know. The generic route should be at the bottom otherwise all paths take you there!</a:t>
            </a:r>
          </a:p>
        </p:txBody>
      </p:sp>
    </p:spTree>
    <p:extLst>
      <p:ext uri="{BB962C8B-B14F-4D97-AF65-F5344CB8AC3E}">
        <p14:creationId xmlns:p14="http://schemas.microsoft.com/office/powerpoint/2010/main" val="928772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Outsourcing the Route Configuration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app-</a:t>
            </a:r>
            <a:r>
              <a:rPr lang="en-US" sz="2000" dirty="0" err="1"/>
              <a:t>routing.module.ts</a:t>
            </a:r>
            <a:endParaRPr lang="en-US" sz="2000" dirty="0"/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F2D4746-46C4-074C-AEED-FDF34813EF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033720"/>
              </p:ext>
            </p:extLst>
          </p:nvPr>
        </p:nvGraphicFramePr>
        <p:xfrm>
          <a:off x="1154343" y="2750591"/>
          <a:ext cx="7556500" cy="534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9" name="Document" r:id="rId4" imgW="7556500" imgH="5346700" progId="Word.Document.12">
                  <p:embed/>
                </p:oleObj>
              </mc:Choice>
              <mc:Fallback>
                <p:oleObj name="Document" r:id="rId4" imgW="7556500" imgH="5346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4343" y="2750591"/>
                        <a:ext cx="7556500" cy="534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5866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Outsourcing the Route Configuration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app.module.ts</a:t>
            </a:r>
            <a:endParaRPr lang="en-US" sz="2000" dirty="0"/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F2D4746-46C4-074C-AEED-FDF34813EF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1927134"/>
              </p:ext>
            </p:extLst>
          </p:nvPr>
        </p:nvGraphicFramePr>
        <p:xfrm>
          <a:off x="1154343" y="2653685"/>
          <a:ext cx="7556500" cy="636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52" name="Document" r:id="rId4" imgW="7556500" imgH="6362700" progId="Word.Document.12">
                  <p:embed/>
                </p:oleObj>
              </mc:Choice>
              <mc:Fallback>
                <p:oleObj name="Document" r:id="rId4" imgW="7556500" imgH="63627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F2D4746-46C4-074C-AEED-FDF34813EF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4343" y="2653685"/>
                        <a:ext cx="7556500" cy="636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33872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Guards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Route Guards – functionality before/after entering a route</a:t>
            </a: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canActivate</a:t>
            </a:r>
            <a:r>
              <a:rPr lang="en-US" sz="2000" dirty="0"/>
              <a:t> guard - auth-</a:t>
            </a:r>
            <a:r>
              <a:rPr lang="en-US" sz="2000" dirty="0" err="1"/>
              <a:t>guard.service.ts</a:t>
            </a:r>
            <a:endParaRPr lang="en-US" sz="2000" dirty="0"/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D3ACED9-3BD8-1043-AD0E-58C321B8F7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459035"/>
              </p:ext>
            </p:extLst>
          </p:nvPr>
        </p:nvGraphicFramePr>
        <p:xfrm>
          <a:off x="1154343" y="3146166"/>
          <a:ext cx="7556500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15" name="Document" r:id="rId4" imgW="7556500" imgH="4648200" progId="Word.Document.12">
                  <p:embed/>
                </p:oleObj>
              </mc:Choice>
              <mc:Fallback>
                <p:oleObj name="Document" r:id="rId4" imgW="7556500" imgH="4648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4343" y="3146166"/>
                        <a:ext cx="7556500" cy="464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4127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Test site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/users goes to users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/servers goes to servers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/ goes to home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519EC-40FB-6540-AF7B-D7B57546D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7" y="6016572"/>
            <a:ext cx="4619042" cy="1403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47EA8B-B251-D848-A8D1-86433CDD1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535" y="2659684"/>
            <a:ext cx="3807277" cy="1399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DAD1F-754B-A144-AA8A-0AA88763A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245" y="4379774"/>
            <a:ext cx="3816609" cy="16367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79BD2F-92F6-4047-810D-6D4B6997613C}"/>
              </a:ext>
            </a:extLst>
          </p:cNvPr>
          <p:cNvSpPr txBox="1"/>
          <p:nvPr/>
        </p:nvSpPr>
        <p:spPr>
          <a:xfrm>
            <a:off x="6700690" y="6348902"/>
            <a:ext cx="2297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but app reloads</a:t>
            </a:r>
          </a:p>
        </p:txBody>
      </p:sp>
    </p:spTree>
    <p:extLst>
      <p:ext uri="{BB962C8B-B14F-4D97-AF65-F5344CB8AC3E}">
        <p14:creationId xmlns:p14="http://schemas.microsoft.com/office/powerpoint/2010/main" val="3204238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Guards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auth.service.ts</a:t>
            </a:r>
            <a:endParaRPr lang="en-US" sz="2000" dirty="0"/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D3ACED9-3BD8-1043-AD0E-58C321B8F7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464146"/>
              </p:ext>
            </p:extLst>
          </p:nvPr>
        </p:nvGraphicFramePr>
        <p:xfrm>
          <a:off x="1154113" y="3660775"/>
          <a:ext cx="7556500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39" name="Document" r:id="rId4" imgW="7556500" imgH="3619500" progId="Word.Document.12">
                  <p:embed/>
                </p:oleObj>
              </mc:Choice>
              <mc:Fallback>
                <p:oleObj name="Document" r:id="rId4" imgW="7556500" imgH="36195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D3ACED9-3BD8-1043-AD0E-58C321B8F7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4113" y="3660775"/>
                        <a:ext cx="7556500" cy="361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95535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Guards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app.module.ts</a:t>
            </a:r>
            <a:endParaRPr lang="en-US" sz="2000" dirty="0"/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D3ACED9-3BD8-1043-AD0E-58C321B8F7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765886"/>
              </p:ext>
            </p:extLst>
          </p:nvPr>
        </p:nvGraphicFramePr>
        <p:xfrm>
          <a:off x="1220330" y="2725379"/>
          <a:ext cx="6698185" cy="5943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6" name="Document" r:id="rId4" imgW="7556500" imgH="6705600" progId="Word.Document.12">
                  <p:embed/>
                </p:oleObj>
              </mc:Choice>
              <mc:Fallback>
                <p:oleObj name="Document" r:id="rId4" imgW="7556500" imgH="67056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D3ACED9-3BD8-1043-AD0E-58C321B8F7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20330" y="2725379"/>
                        <a:ext cx="6698185" cy="5943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0641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Guards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app.routing.module.ts</a:t>
            </a:r>
            <a:endParaRPr lang="en-US" sz="2000" dirty="0"/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D3ACED9-3BD8-1043-AD0E-58C321B8F7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024724"/>
              </p:ext>
            </p:extLst>
          </p:nvPr>
        </p:nvGraphicFramePr>
        <p:xfrm>
          <a:off x="1154113" y="2803525"/>
          <a:ext cx="755650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34" name="Document" r:id="rId4" imgW="7556500" imgH="5334000" progId="Word.Document.12">
                  <p:embed/>
                </p:oleObj>
              </mc:Choice>
              <mc:Fallback>
                <p:oleObj name="Document" r:id="rId4" imgW="7556500" imgH="53340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D3ACED9-3BD8-1043-AD0E-58C321B8F7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4113" y="2803525"/>
                        <a:ext cx="755650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83653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Guards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Servers does not take you anywhere at first and after 800 sec it takes you.</a:t>
            </a: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6D179-F274-EB4A-ADFE-E76CD4EEA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17" y="3092446"/>
            <a:ext cx="7173994" cy="240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913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Protecting Child Routes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Can specify </a:t>
            </a:r>
            <a:r>
              <a:rPr lang="en-US" sz="2000" dirty="0" err="1"/>
              <a:t>canActivate</a:t>
            </a:r>
            <a:r>
              <a:rPr lang="en-US" sz="2000" dirty="0"/>
              <a:t> to each child</a:t>
            </a: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There is also </a:t>
            </a:r>
            <a:r>
              <a:rPr lang="en-US" sz="2000" dirty="0" err="1"/>
              <a:t>canActivateChild</a:t>
            </a:r>
            <a:r>
              <a:rPr lang="en-US" sz="2000" dirty="0"/>
              <a:t> interface/ </a:t>
            </a: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744C0FF-0E3E-5448-9EAD-45F4C34B8A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211377"/>
              </p:ext>
            </p:extLst>
          </p:nvPr>
        </p:nvGraphicFramePr>
        <p:xfrm>
          <a:off x="1664297" y="3160564"/>
          <a:ext cx="5492642" cy="4495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42" name="Document" r:id="rId4" imgW="7556500" imgH="6184900" progId="Word.Document.12">
                  <p:embed/>
                </p:oleObj>
              </mc:Choice>
              <mc:Fallback>
                <p:oleObj name="Document" r:id="rId4" imgW="7556500" imgH="618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64297" y="3160564"/>
                        <a:ext cx="5492642" cy="44956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CC2B0A1-C496-344E-B4DC-A16E9AD695A4}"/>
              </a:ext>
            </a:extLst>
          </p:cNvPr>
          <p:cNvSpPr/>
          <p:nvPr/>
        </p:nvSpPr>
        <p:spPr>
          <a:xfrm>
            <a:off x="7276784" y="3781425"/>
            <a:ext cx="2272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app.routing.module.ts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611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Protecting Child Routes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744C0FF-0E3E-5448-9EAD-45F4C34B8A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364128"/>
              </p:ext>
            </p:extLst>
          </p:nvPr>
        </p:nvGraphicFramePr>
        <p:xfrm>
          <a:off x="1663700" y="3409950"/>
          <a:ext cx="5492750" cy="399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66" name="Document" r:id="rId4" imgW="7556500" imgH="5499100" progId="Word.Document.12">
                  <p:embed/>
                </p:oleObj>
              </mc:Choice>
              <mc:Fallback>
                <p:oleObj name="Document" r:id="rId4" imgW="7556500" imgH="54991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744C0FF-0E3E-5448-9EAD-45F4C34B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63700" y="3409950"/>
                        <a:ext cx="5492750" cy="3997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BA5AA86-597B-E64F-8122-0FCABDEC6AB6}"/>
              </a:ext>
            </a:extLst>
          </p:cNvPr>
          <p:cNvSpPr txBox="1"/>
          <p:nvPr/>
        </p:nvSpPr>
        <p:spPr>
          <a:xfrm>
            <a:off x="3534508" y="2637692"/>
            <a:ext cx="216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auth-</a:t>
            </a:r>
            <a:r>
              <a:rPr lang="en-US" dirty="0" err="1"/>
              <a:t>guard.service.ts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34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Using Fake Auth Service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744C0FF-0E3E-5448-9EAD-45F4C34B8A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819825"/>
              </p:ext>
            </p:extLst>
          </p:nvPr>
        </p:nvGraphicFramePr>
        <p:xfrm>
          <a:off x="1458138" y="2117598"/>
          <a:ext cx="549275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25" name="Document" r:id="rId4" imgW="7556500" imgH="1536700" progId="Word.Document.12">
                  <p:embed/>
                </p:oleObj>
              </mc:Choice>
              <mc:Fallback>
                <p:oleObj name="Document" r:id="rId4" imgW="7556500" imgH="15367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744C0FF-0E3E-5448-9EAD-45F4C34B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8138" y="2117598"/>
                        <a:ext cx="549275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F517E96-6CED-334B-ABA1-8DD83A6CFB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503440"/>
              </p:ext>
            </p:extLst>
          </p:nvPr>
        </p:nvGraphicFramePr>
        <p:xfrm>
          <a:off x="1381872" y="3487293"/>
          <a:ext cx="5089266" cy="3703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26" name="Document" r:id="rId6" imgW="7556500" imgH="5499100" progId="Word.Document.12">
                  <p:embed/>
                </p:oleObj>
              </mc:Choice>
              <mc:Fallback>
                <p:oleObj name="Document" r:id="rId6" imgW="7556500" imgH="549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81872" y="3487293"/>
                        <a:ext cx="5089266" cy="3703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88322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Using Fake Auth Service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5AF0E-3263-8149-9ECA-1D1C2AEFF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15" y="1869618"/>
            <a:ext cx="8441362" cy="2917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C5FD84-6CB9-D14A-A034-329D8AF2AECD}"/>
              </a:ext>
            </a:extLst>
          </p:cNvPr>
          <p:cNvSpPr txBox="1"/>
          <p:nvPr/>
        </p:nvSpPr>
        <p:spPr>
          <a:xfrm>
            <a:off x="4167554" y="5908431"/>
            <a:ext cx="578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logout then it takes you to Home tab and login works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8424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 err="1"/>
              <a:t>canDeactivate</a:t>
            </a:r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5FD84-6CB9-D14A-A034-329D8AF2AECD}"/>
              </a:ext>
            </a:extLst>
          </p:cNvPr>
          <p:cNvSpPr txBox="1"/>
          <p:nvPr/>
        </p:nvSpPr>
        <p:spPr>
          <a:xfrm>
            <a:off x="1458139" y="2399944"/>
            <a:ext cx="6799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Convenience method to prevent user from accidentally navigating away.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803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9" y="0"/>
            <a:ext cx="10074931" cy="7562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80677D43-DB57-4254-BD60-C0C10917D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48560" y="504190"/>
            <a:ext cx="6528890" cy="6516438"/>
          </a:xfrm>
          <a:custGeom>
            <a:avLst/>
            <a:gdLst>
              <a:gd name="connsiteX0" fmla="*/ 3848214 w 7898845"/>
              <a:gd name="connsiteY0" fmla="*/ 0 h 5909113"/>
              <a:gd name="connsiteX1" fmla="*/ 7898845 w 7898845"/>
              <a:gd name="connsiteY1" fmla="*/ 0 h 5909113"/>
              <a:gd name="connsiteX2" fmla="*/ 7898845 w 7898845"/>
              <a:gd name="connsiteY2" fmla="*/ 5907437 h 5909113"/>
              <a:gd name="connsiteX3" fmla="*/ 7778213 w 7898845"/>
              <a:gd name="connsiteY3" fmla="*/ 5907437 h 5909113"/>
              <a:gd name="connsiteX4" fmla="*/ 7778213 w 7898845"/>
              <a:gd name="connsiteY4" fmla="*/ 5909093 h 5909113"/>
              <a:gd name="connsiteX5" fmla="*/ 7485321 w 7898845"/>
              <a:gd name="connsiteY5" fmla="*/ 5909093 h 5909113"/>
              <a:gd name="connsiteX6" fmla="*/ 7485321 w 7898845"/>
              <a:gd name="connsiteY6" fmla="*/ 5909094 h 5909113"/>
              <a:gd name="connsiteX7" fmla="*/ 4228895 w 7898845"/>
              <a:gd name="connsiteY7" fmla="*/ 5909094 h 5909113"/>
              <a:gd name="connsiteX8" fmla="*/ 4228895 w 7898845"/>
              <a:gd name="connsiteY8" fmla="*/ 5909112 h 5909113"/>
              <a:gd name="connsiteX9" fmla="*/ 3936003 w 7898845"/>
              <a:gd name="connsiteY9" fmla="*/ 5909112 h 5909113"/>
              <a:gd name="connsiteX10" fmla="*/ 3936003 w 7898845"/>
              <a:gd name="connsiteY10" fmla="*/ 5909113 h 5909113"/>
              <a:gd name="connsiteX11" fmla="*/ 0 w 7898845"/>
              <a:gd name="connsiteY11" fmla="*/ 5909113 h 5909113"/>
              <a:gd name="connsiteX12" fmla="*/ 2796838 w 7898845"/>
              <a:gd name="connsiteY12" fmla="*/ 1676 h 5909113"/>
              <a:gd name="connsiteX13" fmla="*/ 2916686 w 7898845"/>
              <a:gd name="connsiteY13" fmla="*/ 1676 h 5909113"/>
              <a:gd name="connsiteX14" fmla="*/ 2917470 w 7898845"/>
              <a:gd name="connsiteY14" fmla="*/ 20 h 5909113"/>
              <a:gd name="connsiteX15" fmla="*/ 3210362 w 7898845"/>
              <a:gd name="connsiteY15" fmla="*/ 20 h 5909113"/>
              <a:gd name="connsiteX16" fmla="*/ 3210362 w 7898845"/>
              <a:gd name="connsiteY16" fmla="*/ 19 h 5909113"/>
              <a:gd name="connsiteX17" fmla="*/ 3555322 w 7898845"/>
              <a:gd name="connsiteY17" fmla="*/ 19 h 5909113"/>
              <a:gd name="connsiteX18" fmla="*/ 3555322 w 7898845"/>
              <a:gd name="connsiteY18" fmla="*/ 1 h 5909113"/>
              <a:gd name="connsiteX19" fmla="*/ 3848214 w 7898845"/>
              <a:gd name="connsiteY19" fmla="*/ 1 h 590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898845" h="5909113">
                <a:moveTo>
                  <a:pt x="3848214" y="0"/>
                </a:moveTo>
                <a:lnTo>
                  <a:pt x="7898845" y="0"/>
                </a:lnTo>
                <a:lnTo>
                  <a:pt x="7898845" y="5907437"/>
                </a:lnTo>
                <a:lnTo>
                  <a:pt x="7778213" y="5907437"/>
                </a:lnTo>
                <a:lnTo>
                  <a:pt x="7778213" y="5909093"/>
                </a:lnTo>
                <a:lnTo>
                  <a:pt x="7485321" y="5909093"/>
                </a:lnTo>
                <a:lnTo>
                  <a:pt x="7485321" y="5909094"/>
                </a:lnTo>
                <a:lnTo>
                  <a:pt x="4228895" y="5909094"/>
                </a:lnTo>
                <a:lnTo>
                  <a:pt x="4228895" y="5909112"/>
                </a:lnTo>
                <a:lnTo>
                  <a:pt x="3936003" y="5909112"/>
                </a:lnTo>
                <a:lnTo>
                  <a:pt x="3936003" y="5909113"/>
                </a:lnTo>
                <a:lnTo>
                  <a:pt x="0" y="5909113"/>
                </a:lnTo>
                <a:lnTo>
                  <a:pt x="2796838" y="1676"/>
                </a:lnTo>
                <a:lnTo>
                  <a:pt x="2916686" y="1676"/>
                </a:lnTo>
                <a:lnTo>
                  <a:pt x="2917470" y="20"/>
                </a:lnTo>
                <a:lnTo>
                  <a:pt x="3210362" y="20"/>
                </a:lnTo>
                <a:lnTo>
                  <a:pt x="3210362" y="19"/>
                </a:lnTo>
                <a:lnTo>
                  <a:pt x="3555322" y="19"/>
                </a:lnTo>
                <a:lnTo>
                  <a:pt x="3555322" y="1"/>
                </a:lnTo>
                <a:lnTo>
                  <a:pt x="3848214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6018"/>
            <a:ext cx="5595809" cy="6514590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A780C-31B6-1A44-A05B-E7BA615167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824" y="1094052"/>
            <a:ext cx="3535426" cy="3156954"/>
          </a:xfrm>
        </p:spPr>
        <p:txBody>
          <a:bodyPr anchor="b">
            <a:normAutofit/>
          </a:bodyPr>
          <a:lstStyle/>
          <a:p>
            <a:pPr lvl="0"/>
            <a:r>
              <a:rPr lang="en-US" sz="4600">
                <a:solidFill>
                  <a:srgbClr val="FFFFFF"/>
                </a:solidFill>
              </a:rPr>
              <a:t>Questions?</a:t>
            </a:r>
            <a:br>
              <a:rPr lang="en-US" sz="4600">
                <a:solidFill>
                  <a:srgbClr val="FFFFFF"/>
                </a:solidFill>
              </a:rPr>
            </a:br>
            <a:endParaRPr lang="en-US" sz="4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E6A3A-F402-4A4B-AFF9-0A12B9D251D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95809" y="1476315"/>
            <a:ext cx="3788815" cy="4868924"/>
          </a:xfrm>
        </p:spPr>
        <p:txBody>
          <a:bodyPr anchor="ctr">
            <a:normAutofit/>
          </a:bodyPr>
          <a:lstStyle/>
          <a:p>
            <a:pPr lvl="0"/>
            <a:endParaRPr lang="en-US" sz="1900" dirty="0">
              <a:solidFill>
                <a:schemeClr val="bg1"/>
              </a:solidFill>
            </a:endParaRPr>
          </a:p>
          <a:p>
            <a:pPr lvl="0"/>
            <a:endParaRPr lang="en-US" sz="1900" dirty="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Fix links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F0C7B40-3262-BA47-9FA3-948ED04CDF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304516"/>
              </p:ext>
            </p:extLst>
          </p:nvPr>
        </p:nvGraphicFramePr>
        <p:xfrm>
          <a:off x="1260475" y="2763647"/>
          <a:ext cx="75565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71" name="Document" r:id="rId4" imgW="7556500" imgH="2933700" progId="Word.Document.12">
                  <p:embed/>
                </p:oleObj>
              </mc:Choice>
              <mc:Fallback>
                <p:oleObj name="Document" r:id="rId4" imgW="7556500" imgH="2933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2763647"/>
                        <a:ext cx="75565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0E4C849-01E0-5444-A523-644C5AF59218}"/>
              </a:ext>
            </a:extLst>
          </p:cNvPr>
          <p:cNvSpPr txBox="1"/>
          <p:nvPr/>
        </p:nvSpPr>
        <p:spPr>
          <a:xfrm>
            <a:off x="2015412" y="6111551"/>
            <a:ext cx="2297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but app reloads</a:t>
            </a:r>
          </a:p>
        </p:txBody>
      </p:sp>
    </p:spTree>
    <p:extLst>
      <p:ext uri="{BB962C8B-B14F-4D97-AF65-F5344CB8AC3E}">
        <p14:creationId xmlns:p14="http://schemas.microsoft.com/office/powerpoint/2010/main" val="4962011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C2015-FBAA-094F-987C-BF7682C1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hangingPunct="1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Studio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384153-7FCA-7A48-896D-C3D5C897EBF5}"/>
              </a:ext>
            </a:extLst>
          </p:cNvPr>
          <p:cNvSpPr/>
          <p:nvPr/>
        </p:nvSpPr>
        <p:spPr>
          <a:xfrm>
            <a:off x="1366607" y="2399944"/>
            <a:ext cx="7742580" cy="4457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u="sng" dirty="0">
                <a:hlinkClick r:id="rId2"/>
              </a:rPr>
              <a:t>Assignment 5: Practicing Services</a:t>
            </a:r>
            <a:endParaRPr lang="en-US" sz="2300" u="sng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300" dirty="0"/>
            </a:br>
            <a:r>
              <a:rPr lang="en-US" sz="2300" b="1" u="sng" dirty="0">
                <a:hlinkClick r:id="rId3"/>
              </a:rPr>
              <a:t>Section 10: Course Project - Services &amp; Dependency Injection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222689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Navigation – user directive instead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app-</a:t>
            </a:r>
            <a:r>
              <a:rPr lang="en-US" sz="2400" dirty="0" err="1"/>
              <a:t>component.html</a:t>
            </a:r>
            <a:r>
              <a:rPr lang="en-US" sz="2400" dirty="0"/>
              <a:t>. Works without reload.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F0C7B40-3262-BA47-9FA3-948ED04CDF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68274"/>
              </p:ext>
            </p:extLst>
          </p:nvPr>
        </p:nvGraphicFramePr>
        <p:xfrm>
          <a:off x="1366607" y="3021754"/>
          <a:ext cx="75565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36" name="Document" r:id="rId4" imgW="7556500" imgH="3657600" progId="Word.Document.12">
                  <p:embed/>
                </p:oleObj>
              </mc:Choice>
              <mc:Fallback>
                <p:oleObj name="Document" r:id="rId4" imgW="7556500" imgH="36576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F0C7B40-3262-BA47-9FA3-948ED04CDF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607" y="3021754"/>
                        <a:ext cx="755650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8B528E6-E852-0C4E-AAD7-3BB162D50DDD}"/>
              </a:ext>
            </a:extLst>
          </p:cNvPr>
          <p:cNvSpPr txBox="1"/>
          <p:nvPr/>
        </p:nvSpPr>
        <p:spPr>
          <a:xfrm>
            <a:off x="2127380" y="7053943"/>
            <a:ext cx="473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without the /servers with servers as well. </a:t>
            </a:r>
          </a:p>
        </p:txBody>
      </p:sp>
    </p:spTree>
    <p:extLst>
      <p:ext uri="{BB962C8B-B14F-4D97-AF65-F5344CB8AC3E}">
        <p14:creationId xmlns:p14="http://schemas.microsoft.com/office/powerpoint/2010/main" val="1249494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Navigation paths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/servers Absolute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Relative path servers or ./servers or ../servers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3018716"/>
      </p:ext>
    </p:extLst>
  </p:cSld>
  <p:clrMapOvr>
    <a:masterClrMapping/>
  </p:clrMapOvr>
</p:sld>
</file>

<file path=ppt/theme/theme1.xml><?xml version="1.0" encoding="utf-8"?>
<a:theme xmlns:a="http://schemas.openxmlformats.org/drawingml/2006/main" name="launchcod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2005</Words>
  <Application>Microsoft Macintosh PowerPoint</Application>
  <PresentationFormat>Custom</PresentationFormat>
  <Paragraphs>470</Paragraphs>
  <Slides>70</Slides>
  <Notes>68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Arial</vt:lpstr>
      <vt:lpstr>Calibri</vt:lpstr>
      <vt:lpstr>Calibri Light</vt:lpstr>
      <vt:lpstr>Liberation Sans</vt:lpstr>
      <vt:lpstr>Lucida Handwriting</vt:lpstr>
      <vt:lpstr>Times New Roman</vt:lpstr>
      <vt:lpstr>launchcode1</vt:lpstr>
      <vt:lpstr>Microsoft Word Document</vt:lpstr>
      <vt:lpstr>Document</vt:lpstr>
      <vt:lpstr>PowerPoint Presentation</vt:lpstr>
      <vt:lpstr>Agenda</vt:lpstr>
      <vt:lpstr>Routing</vt:lpstr>
      <vt:lpstr>Routing – app.module.ts</vt:lpstr>
      <vt:lpstr>Routing – app.component.html</vt:lpstr>
      <vt:lpstr>Test site</vt:lpstr>
      <vt:lpstr>Fix links</vt:lpstr>
      <vt:lpstr>Navigation – user directive instead</vt:lpstr>
      <vt:lpstr>Navigation paths</vt:lpstr>
      <vt:lpstr>Active Router Links</vt:lpstr>
      <vt:lpstr>Navigating Programmatically</vt:lpstr>
      <vt:lpstr>Relative paths for Navigating Programmatically</vt:lpstr>
      <vt:lpstr>Relative paths for Navigating Programmatically</vt:lpstr>
      <vt:lpstr>Relative paths for Navigating Programmatically</vt:lpstr>
      <vt:lpstr>Relative paths for Navigating Programmatically</vt:lpstr>
      <vt:lpstr>Passing Parameters to Routes</vt:lpstr>
      <vt:lpstr>Passing Parameters to Routes</vt:lpstr>
      <vt:lpstr>Fetching Route Parameters</vt:lpstr>
      <vt:lpstr>Testing route parameters </vt:lpstr>
      <vt:lpstr>Fetching Route parameters reactively</vt:lpstr>
      <vt:lpstr>Fetching Route parameters reactively</vt:lpstr>
      <vt:lpstr>Fetching Route parameters reactively</vt:lpstr>
      <vt:lpstr>Route Observables</vt:lpstr>
      <vt:lpstr>Passing Query parameters and fragments</vt:lpstr>
      <vt:lpstr>Passing Query parameters and fragments</vt:lpstr>
      <vt:lpstr>Passing Query parameters and fragments</vt:lpstr>
      <vt:lpstr>Passing Query parameters and fragments</vt:lpstr>
      <vt:lpstr>Passing Query parameters and fragments</vt:lpstr>
      <vt:lpstr>Retrieving Query parameters and fragments</vt:lpstr>
      <vt:lpstr>Retrieving Query parameters and fragments</vt:lpstr>
      <vt:lpstr>Cleaning up</vt:lpstr>
      <vt:lpstr>Cleaning up</vt:lpstr>
      <vt:lpstr>Cleaning up</vt:lpstr>
      <vt:lpstr>Cleaning up</vt:lpstr>
      <vt:lpstr>Cleaning up</vt:lpstr>
      <vt:lpstr>Cleaning up</vt:lpstr>
      <vt:lpstr>Cleaning up</vt:lpstr>
      <vt:lpstr>Cleaning up</vt:lpstr>
      <vt:lpstr>Cleaning up</vt:lpstr>
      <vt:lpstr>Cleaning up</vt:lpstr>
      <vt:lpstr>Nested Routes</vt:lpstr>
      <vt:lpstr>Nested Routes</vt:lpstr>
      <vt:lpstr>Nested Routes</vt:lpstr>
      <vt:lpstr>Nested Routes</vt:lpstr>
      <vt:lpstr>Nested Routes</vt:lpstr>
      <vt:lpstr>Using Query Parameters</vt:lpstr>
      <vt:lpstr>Using Query Parameters</vt:lpstr>
      <vt:lpstr>Using Query Parameters</vt:lpstr>
      <vt:lpstr>Using Query Parameters</vt:lpstr>
      <vt:lpstr>Using Query Parameters</vt:lpstr>
      <vt:lpstr>Using Query Parameters</vt:lpstr>
      <vt:lpstr>Using Query Parameters</vt:lpstr>
      <vt:lpstr>Using Query Parameters</vt:lpstr>
      <vt:lpstr>Redirecting and Wildcard Routes</vt:lpstr>
      <vt:lpstr>Redirecting and Wildcard Routes</vt:lpstr>
      <vt:lpstr>Redirecting and Wildcard Routes</vt:lpstr>
      <vt:lpstr>Outsourcing the Route Configuration</vt:lpstr>
      <vt:lpstr>Outsourcing the Route Configuration</vt:lpstr>
      <vt:lpstr>Guards</vt:lpstr>
      <vt:lpstr>Guards</vt:lpstr>
      <vt:lpstr>Guards</vt:lpstr>
      <vt:lpstr>Guards</vt:lpstr>
      <vt:lpstr>Guards</vt:lpstr>
      <vt:lpstr>Protecting Child Routes</vt:lpstr>
      <vt:lpstr>Protecting Child Routes</vt:lpstr>
      <vt:lpstr>Using Fake Auth Service</vt:lpstr>
      <vt:lpstr>Using Fake Auth Service</vt:lpstr>
      <vt:lpstr>canDeactivate</vt:lpstr>
      <vt:lpstr>Questions? </vt:lpstr>
      <vt:lpstr>Studio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Chetna Aggarwal</dc:creator>
  <cp:lastModifiedBy>Chetna Aggarwal</cp:lastModifiedBy>
  <cp:revision>171</cp:revision>
  <dcterms:created xsi:type="dcterms:W3CDTF">2020-12-16T22:23:50Z</dcterms:created>
  <dcterms:modified xsi:type="dcterms:W3CDTF">2020-12-21T22:55:14Z</dcterms:modified>
</cp:coreProperties>
</file>